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372" r:id="rId3"/>
    <p:sldId id="373" r:id="rId4"/>
    <p:sldId id="390" r:id="rId5"/>
    <p:sldId id="374" r:id="rId6"/>
    <p:sldId id="389" r:id="rId7"/>
    <p:sldId id="382" r:id="rId8"/>
    <p:sldId id="375" r:id="rId9"/>
    <p:sldId id="384" r:id="rId10"/>
    <p:sldId id="378" r:id="rId11"/>
    <p:sldId id="379" r:id="rId12"/>
    <p:sldId id="376" r:id="rId13"/>
    <p:sldId id="377" r:id="rId14"/>
    <p:sldId id="380" r:id="rId15"/>
    <p:sldId id="381" r:id="rId16"/>
    <p:sldId id="292" r:id="rId17"/>
    <p:sldId id="386" r:id="rId18"/>
    <p:sldId id="388" r:id="rId19"/>
    <p:sldId id="385" r:id="rId20"/>
    <p:sldId id="387" r:id="rId21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a.Grobelak" initials="A" lastIdx="18" clrIdx="0">
    <p:extLst>
      <p:ext uri="{19B8F6BF-5375-455C-9EA6-DF929625EA0E}">
        <p15:presenceInfo xmlns:p15="http://schemas.microsoft.com/office/powerpoint/2012/main" userId="cbb1f16e1a2a56c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FE7F00"/>
    <a:srgbClr val="E1401C"/>
    <a:srgbClr val="006E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26" autoAdjust="0"/>
    <p:restoredTop sz="94660"/>
  </p:normalViewPr>
  <p:slideViewPr>
    <p:cSldViewPr>
      <p:cViewPr varScale="1">
        <p:scale>
          <a:sx n="113" d="100"/>
          <a:sy n="113" d="100"/>
        </p:scale>
        <p:origin x="138" y="32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0DCAE7FA-B57A-4DA6-BED7-8AE7FD863C22}" type="datetimeFigureOut">
              <a:rPr lang="pl-PL" smtClean="0"/>
              <a:t>08.04.2025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A7F08B4F-81DA-4C26-8358-79C7FF8F17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7033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F08B4F-81DA-4C26-8358-79C7FF8F17C4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7150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F08B4F-81DA-4C26-8358-79C7FF8F17C4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1506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74431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30989-B248-49B3-B1F9-AEA931535E0A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470696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F27C1-83A1-4FB5-BBDD-84E6BA8D56A5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703826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92A86-DBA1-4DD4-B9DA-83CCEE5F974F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74209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132D0-AD34-4CAE-9034-87D2E0596EC2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511416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A62FD-CC99-4D9B-ABCD-AE8270E0C8D6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99912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B566-3D2C-4609-89D1-5561A4FCCCD8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97884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29C63-A1D7-4F08-9B8B-DD79028F6F36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463430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3D578-B836-4BA1-B84D-80B48FB02C3F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903457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59E3E-C6E5-422A-9AAF-EF7A5B05ED68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883019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726A8-4F1F-4E98-B7A1-AAB8D7A93936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000534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6EA30-E642-4604-811A-D2939027B365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806532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alt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alt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246D8-0E9E-483B-879B-6126FD46F3EC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821874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cr-jarocin.pl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s://www.zzo.pl/wirtualny_spacer/gratowisko_poznan_wirtualny_spacer/" TargetMode="Externa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hyperlink" Target="https://zzo.pl/zakres-dzialalnosci/biokompostownia/" TargetMode="Externa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Ea7b2hmTWhU?feature=oembed" TargetMode="Externa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gov.pl/web/nfosigw/biogaz-komunalny-konsultacje-drugiej-czesci-projektu-programu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B87C619C-EBAB-488E-96B9-153AA4C9B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Freeform: Shape 2056">
            <a:extLst>
              <a:ext uri="{FF2B5EF4-FFF2-40B4-BE49-F238E27FC236}">
                <a16:creationId xmlns:a16="http://schemas.microsoft.com/office/drawing/2014/main" id="{130DA1C1-36FD-41D8-9826-EE797BF39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53312" cy="6858000"/>
          </a:xfrm>
          <a:custGeom>
            <a:avLst/>
            <a:gdLst>
              <a:gd name="connsiteX0" fmla="*/ 0 w 7433452"/>
              <a:gd name="connsiteY0" fmla="*/ 0 h 6858000"/>
              <a:gd name="connsiteX1" fmla="*/ 1592736 w 7433452"/>
              <a:gd name="connsiteY1" fmla="*/ 0 h 6858000"/>
              <a:gd name="connsiteX2" fmla="*/ 2171700 w 7433452"/>
              <a:gd name="connsiteY2" fmla="*/ 0 h 6858000"/>
              <a:gd name="connsiteX3" fmla="*/ 2762696 w 7433452"/>
              <a:gd name="connsiteY3" fmla="*/ 0 h 6858000"/>
              <a:gd name="connsiteX4" fmla="*/ 2829254 w 7433452"/>
              <a:gd name="connsiteY4" fmla="*/ 0 h 6858000"/>
              <a:gd name="connsiteX5" fmla="*/ 7415310 w 7433452"/>
              <a:gd name="connsiteY5" fmla="*/ 0 h 6858000"/>
              <a:gd name="connsiteX6" fmla="*/ 7405703 w 7433452"/>
              <a:gd name="connsiteY6" fmla="*/ 94814 h 6858000"/>
              <a:gd name="connsiteX7" fmla="*/ 7410754 w 7433452"/>
              <a:gd name="connsiteY7" fmla="*/ 421796 h 6858000"/>
              <a:gd name="connsiteX8" fmla="*/ 7414688 w 7433452"/>
              <a:gd name="connsiteY8" fmla="*/ 812192 h 6858000"/>
              <a:gd name="connsiteX9" fmla="*/ 7395017 w 7433452"/>
              <a:gd name="connsiteY9" fmla="*/ 1113642 h 6858000"/>
              <a:gd name="connsiteX10" fmla="*/ 7422810 w 7433452"/>
              <a:gd name="connsiteY10" fmla="*/ 1796708 h 6858000"/>
              <a:gd name="connsiteX11" fmla="*/ 7421161 w 7433452"/>
              <a:gd name="connsiteY11" fmla="*/ 2327333 h 6858000"/>
              <a:gd name="connsiteX12" fmla="*/ 7412023 w 7433452"/>
              <a:gd name="connsiteY12" fmla="*/ 2784280 h 6858000"/>
              <a:gd name="connsiteX13" fmla="*/ 7417480 w 7433452"/>
              <a:gd name="connsiteY13" fmla="*/ 2985458 h 6858000"/>
              <a:gd name="connsiteX14" fmla="*/ 7403774 w 7433452"/>
              <a:gd name="connsiteY14" fmla="*/ 3531096 h 6858000"/>
              <a:gd name="connsiteX15" fmla="*/ 7414307 w 7433452"/>
              <a:gd name="connsiteY15" fmla="*/ 4336830 h 6858000"/>
              <a:gd name="connsiteX16" fmla="*/ 7413419 w 7433452"/>
              <a:gd name="connsiteY16" fmla="*/ 5026893 h 6858000"/>
              <a:gd name="connsiteX17" fmla="*/ 7417734 w 7433452"/>
              <a:gd name="connsiteY17" fmla="*/ 5252632 h 6858000"/>
              <a:gd name="connsiteX18" fmla="*/ 7417734 w 7433452"/>
              <a:gd name="connsiteY18" fmla="*/ 5466282 h 6858000"/>
              <a:gd name="connsiteX19" fmla="*/ 7379659 w 7433452"/>
              <a:gd name="connsiteY19" fmla="*/ 6121225 h 6858000"/>
              <a:gd name="connsiteX20" fmla="*/ 7395115 w 7433452"/>
              <a:gd name="connsiteY20" fmla="*/ 6708907 h 6858000"/>
              <a:gd name="connsiteX21" fmla="*/ 7412408 w 7433452"/>
              <a:gd name="connsiteY21" fmla="*/ 6858000 h 6858000"/>
              <a:gd name="connsiteX22" fmla="*/ 2829254 w 7433452"/>
              <a:gd name="connsiteY22" fmla="*/ 6858000 h 6858000"/>
              <a:gd name="connsiteX23" fmla="*/ 2762696 w 7433452"/>
              <a:gd name="connsiteY23" fmla="*/ 6858000 h 6858000"/>
              <a:gd name="connsiteX24" fmla="*/ 2171700 w 7433452"/>
              <a:gd name="connsiteY24" fmla="*/ 6858000 h 6858000"/>
              <a:gd name="connsiteX25" fmla="*/ 1592736 w 7433452"/>
              <a:gd name="connsiteY25" fmla="*/ 6858000 h 6858000"/>
              <a:gd name="connsiteX26" fmla="*/ 0 w 7433452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433452" h="6858000">
                <a:moveTo>
                  <a:pt x="0" y="0"/>
                </a:moveTo>
                <a:lnTo>
                  <a:pt x="1592736" y="0"/>
                </a:lnTo>
                <a:lnTo>
                  <a:pt x="2171700" y="0"/>
                </a:lnTo>
                <a:lnTo>
                  <a:pt x="2762696" y="0"/>
                </a:lnTo>
                <a:lnTo>
                  <a:pt x="2829254" y="0"/>
                </a:lnTo>
                <a:lnTo>
                  <a:pt x="7415310" y="0"/>
                </a:lnTo>
                <a:lnTo>
                  <a:pt x="7405703" y="94814"/>
                </a:lnTo>
                <a:cubicBezTo>
                  <a:pt x="7398856" y="203629"/>
                  <a:pt x="7403520" y="312712"/>
                  <a:pt x="7410754" y="421796"/>
                </a:cubicBezTo>
                <a:cubicBezTo>
                  <a:pt x="7421580" y="551656"/>
                  <a:pt x="7422900" y="682144"/>
                  <a:pt x="7414688" y="812192"/>
                </a:cubicBezTo>
                <a:cubicBezTo>
                  <a:pt x="7406693" y="912591"/>
                  <a:pt x="7397682" y="1012988"/>
                  <a:pt x="7395017" y="1113642"/>
                </a:cubicBezTo>
                <a:cubicBezTo>
                  <a:pt x="7388670" y="1342689"/>
                  <a:pt x="7407708" y="1569316"/>
                  <a:pt x="7422810" y="1796708"/>
                </a:cubicBezTo>
                <a:cubicBezTo>
                  <a:pt x="7434487" y="1973710"/>
                  <a:pt x="7439944" y="2150457"/>
                  <a:pt x="7421161" y="2327333"/>
                </a:cubicBezTo>
                <a:cubicBezTo>
                  <a:pt x="7405170" y="2479266"/>
                  <a:pt x="7396793" y="2631453"/>
                  <a:pt x="7412023" y="2784280"/>
                </a:cubicBezTo>
                <a:cubicBezTo>
                  <a:pt x="7418749" y="2851085"/>
                  <a:pt x="7425984" y="2918653"/>
                  <a:pt x="7417480" y="2985458"/>
                </a:cubicBezTo>
                <a:cubicBezTo>
                  <a:pt x="7394508" y="3167039"/>
                  <a:pt x="7398063" y="3349132"/>
                  <a:pt x="7403774" y="3531096"/>
                </a:cubicBezTo>
                <a:cubicBezTo>
                  <a:pt x="7412277" y="3799715"/>
                  <a:pt x="7426364" y="4067954"/>
                  <a:pt x="7414307" y="4336830"/>
                </a:cubicBezTo>
                <a:cubicBezTo>
                  <a:pt x="7404027" y="4566639"/>
                  <a:pt x="7420653" y="4796831"/>
                  <a:pt x="7413419" y="5026893"/>
                </a:cubicBezTo>
                <a:cubicBezTo>
                  <a:pt x="7410982" y="5102162"/>
                  <a:pt x="7412429" y="5177504"/>
                  <a:pt x="7417734" y="5252632"/>
                </a:cubicBezTo>
                <a:cubicBezTo>
                  <a:pt x="7424271" y="5323700"/>
                  <a:pt x="7424271" y="5395213"/>
                  <a:pt x="7417734" y="5466282"/>
                </a:cubicBezTo>
                <a:cubicBezTo>
                  <a:pt x="7393239" y="5683875"/>
                  <a:pt x="7383214" y="5902486"/>
                  <a:pt x="7379659" y="6121225"/>
                </a:cubicBezTo>
                <a:cubicBezTo>
                  <a:pt x="7376423" y="6317442"/>
                  <a:pt x="7378041" y="6513586"/>
                  <a:pt x="7395115" y="6708907"/>
                </a:cubicBezTo>
                <a:lnTo>
                  <a:pt x="7412408" y="6858000"/>
                </a:lnTo>
                <a:lnTo>
                  <a:pt x="2829254" y="6858000"/>
                </a:lnTo>
                <a:lnTo>
                  <a:pt x="2762696" y="6858000"/>
                </a:lnTo>
                <a:lnTo>
                  <a:pt x="2171700" y="6858000"/>
                </a:lnTo>
                <a:lnTo>
                  <a:pt x="15927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DE41D43C-AF25-49CA-9F56-EF2C1BD9E9E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37622" y="754138"/>
            <a:ext cx="5484853" cy="27439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pl-PL" altLang="pl-PL" sz="4800" b="1" dirty="0">
                <a:solidFill>
                  <a:srgbClr val="FFFFFF"/>
                </a:solidFill>
              </a:rPr>
              <a:t>Biogazownie komunalne </a:t>
            </a:r>
            <a:br>
              <a:rPr lang="pl-PL" altLang="pl-PL" sz="4800" b="1" dirty="0">
                <a:solidFill>
                  <a:srgbClr val="FFFFFF"/>
                </a:solidFill>
              </a:rPr>
            </a:br>
            <a:r>
              <a:rPr lang="pl-PL" altLang="pl-PL" sz="4800" b="1" dirty="0">
                <a:solidFill>
                  <a:srgbClr val="FFFFFF"/>
                </a:solidFill>
              </a:rPr>
              <a:t>w Polsce </a:t>
            </a:r>
            <a:r>
              <a:rPr lang="en-US" altLang="pl-PL" sz="4800" b="1" dirty="0">
                <a:solidFill>
                  <a:srgbClr val="FFFFFF"/>
                </a:solidFill>
              </a:rPr>
              <a:t>– </a:t>
            </a:r>
            <a:br>
              <a:rPr lang="pl-PL" altLang="pl-PL" sz="4800" b="1" dirty="0">
                <a:solidFill>
                  <a:srgbClr val="FFFFFF"/>
                </a:solidFill>
              </a:rPr>
            </a:br>
            <a:r>
              <a:rPr lang="pl-PL" altLang="pl-PL" sz="4800" b="1" dirty="0">
                <a:solidFill>
                  <a:srgbClr val="FFFFFF"/>
                </a:solidFill>
              </a:rPr>
              <a:t>wybrane przykłady</a:t>
            </a:r>
            <a:endParaRPr lang="en-US" altLang="pl-PL" sz="4800" dirty="0">
              <a:solidFill>
                <a:srgbClr val="FFFFFF"/>
              </a:solidFill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410ECEE3-ADF9-44B8-A6C8-10F9979F7137}"/>
              </a:ext>
            </a:extLst>
          </p:cNvPr>
          <p:cNvSpPr/>
          <p:nvPr/>
        </p:nvSpPr>
        <p:spPr>
          <a:xfrm>
            <a:off x="745475" y="4412720"/>
            <a:ext cx="6081713" cy="921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altLang="pl-PL" sz="2400" dirty="0">
                <a:solidFill>
                  <a:srgbClr val="FFFFFF"/>
                </a:solidFill>
              </a:rPr>
              <a:t>dr hab. inż. Jurand Bień, prof. PCz</a:t>
            </a:r>
            <a:endParaRPr lang="pl-PL" altLang="pl-PL" sz="2400" dirty="0">
              <a:solidFill>
                <a:srgbClr val="FFFFFF"/>
              </a:solidFill>
            </a:endParaRPr>
          </a:p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pl-PL" sz="2400" dirty="0">
                <a:solidFill>
                  <a:srgbClr val="FFFFFF"/>
                </a:solidFill>
              </a:rPr>
              <a:t>dr hab. Anna Grobelak, prof. PCz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059" name="sketch line">
            <a:extLst>
              <a:ext uri="{FF2B5EF4-FFF2-40B4-BE49-F238E27FC236}">
                <a16:creationId xmlns:a16="http://schemas.microsoft.com/office/drawing/2014/main" id="{35BC54F7-1315-4D6C-9420-A5BF0CDDB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475" y="4252192"/>
            <a:ext cx="4056549" cy="18288"/>
          </a:xfrm>
          <a:custGeom>
            <a:avLst/>
            <a:gdLst>
              <a:gd name="connsiteX0" fmla="*/ 0 w 4056549"/>
              <a:gd name="connsiteY0" fmla="*/ 0 h 18288"/>
              <a:gd name="connsiteX1" fmla="*/ 676092 w 4056549"/>
              <a:gd name="connsiteY1" fmla="*/ 0 h 18288"/>
              <a:gd name="connsiteX2" fmla="*/ 1271052 w 4056549"/>
              <a:gd name="connsiteY2" fmla="*/ 0 h 18288"/>
              <a:gd name="connsiteX3" fmla="*/ 1947144 w 4056549"/>
              <a:gd name="connsiteY3" fmla="*/ 0 h 18288"/>
              <a:gd name="connsiteX4" fmla="*/ 2501539 w 4056549"/>
              <a:gd name="connsiteY4" fmla="*/ 0 h 18288"/>
              <a:gd name="connsiteX5" fmla="*/ 3137065 w 4056549"/>
              <a:gd name="connsiteY5" fmla="*/ 0 h 18288"/>
              <a:gd name="connsiteX6" fmla="*/ 4056549 w 4056549"/>
              <a:gd name="connsiteY6" fmla="*/ 0 h 18288"/>
              <a:gd name="connsiteX7" fmla="*/ 4056549 w 4056549"/>
              <a:gd name="connsiteY7" fmla="*/ 18288 h 18288"/>
              <a:gd name="connsiteX8" fmla="*/ 3380458 w 4056549"/>
              <a:gd name="connsiteY8" fmla="*/ 18288 h 18288"/>
              <a:gd name="connsiteX9" fmla="*/ 2663801 w 4056549"/>
              <a:gd name="connsiteY9" fmla="*/ 18288 h 18288"/>
              <a:gd name="connsiteX10" fmla="*/ 2068840 w 4056549"/>
              <a:gd name="connsiteY10" fmla="*/ 18288 h 18288"/>
              <a:gd name="connsiteX11" fmla="*/ 1311618 w 4056549"/>
              <a:gd name="connsiteY11" fmla="*/ 18288 h 18288"/>
              <a:gd name="connsiteX12" fmla="*/ 716657 w 4056549"/>
              <a:gd name="connsiteY12" fmla="*/ 18288 h 18288"/>
              <a:gd name="connsiteX13" fmla="*/ 0 w 4056549"/>
              <a:gd name="connsiteY13" fmla="*/ 18288 h 18288"/>
              <a:gd name="connsiteX14" fmla="*/ 0 w 4056549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56549" h="18288" fill="none" extrusionOk="0">
                <a:moveTo>
                  <a:pt x="0" y="0"/>
                </a:moveTo>
                <a:cubicBezTo>
                  <a:pt x="324395" y="-12272"/>
                  <a:pt x="437185" y="20747"/>
                  <a:pt x="676092" y="0"/>
                </a:cubicBezTo>
                <a:cubicBezTo>
                  <a:pt x="914999" y="-20747"/>
                  <a:pt x="980886" y="20074"/>
                  <a:pt x="1271052" y="0"/>
                </a:cubicBezTo>
                <a:cubicBezTo>
                  <a:pt x="1561218" y="-20074"/>
                  <a:pt x="1609815" y="19965"/>
                  <a:pt x="1947144" y="0"/>
                </a:cubicBezTo>
                <a:cubicBezTo>
                  <a:pt x="2284473" y="-19965"/>
                  <a:pt x="2317816" y="-23682"/>
                  <a:pt x="2501539" y="0"/>
                </a:cubicBezTo>
                <a:cubicBezTo>
                  <a:pt x="2685262" y="23682"/>
                  <a:pt x="2879461" y="12712"/>
                  <a:pt x="3137065" y="0"/>
                </a:cubicBezTo>
                <a:cubicBezTo>
                  <a:pt x="3394669" y="-12712"/>
                  <a:pt x="3618306" y="-41742"/>
                  <a:pt x="4056549" y="0"/>
                </a:cubicBezTo>
                <a:cubicBezTo>
                  <a:pt x="4056201" y="6465"/>
                  <a:pt x="4056979" y="10922"/>
                  <a:pt x="4056549" y="18288"/>
                </a:cubicBezTo>
                <a:cubicBezTo>
                  <a:pt x="3807729" y="-7540"/>
                  <a:pt x="3536237" y="12619"/>
                  <a:pt x="3380458" y="18288"/>
                </a:cubicBezTo>
                <a:cubicBezTo>
                  <a:pt x="3224679" y="23957"/>
                  <a:pt x="2967497" y="23368"/>
                  <a:pt x="2663801" y="18288"/>
                </a:cubicBezTo>
                <a:cubicBezTo>
                  <a:pt x="2360105" y="13208"/>
                  <a:pt x="2359716" y="-8821"/>
                  <a:pt x="2068840" y="18288"/>
                </a:cubicBezTo>
                <a:cubicBezTo>
                  <a:pt x="1777964" y="45397"/>
                  <a:pt x="1641909" y="31681"/>
                  <a:pt x="1311618" y="18288"/>
                </a:cubicBezTo>
                <a:cubicBezTo>
                  <a:pt x="981327" y="4895"/>
                  <a:pt x="990410" y="11155"/>
                  <a:pt x="716657" y="18288"/>
                </a:cubicBezTo>
                <a:cubicBezTo>
                  <a:pt x="442904" y="25421"/>
                  <a:pt x="330722" y="13665"/>
                  <a:pt x="0" y="18288"/>
                </a:cubicBezTo>
                <a:cubicBezTo>
                  <a:pt x="75" y="12069"/>
                  <a:pt x="515" y="5650"/>
                  <a:pt x="0" y="0"/>
                </a:cubicBezTo>
                <a:close/>
              </a:path>
              <a:path w="4056549" h="18288" stroke="0" extrusionOk="0">
                <a:moveTo>
                  <a:pt x="0" y="0"/>
                </a:moveTo>
                <a:cubicBezTo>
                  <a:pt x="175099" y="13469"/>
                  <a:pt x="459673" y="14529"/>
                  <a:pt x="594961" y="0"/>
                </a:cubicBezTo>
                <a:cubicBezTo>
                  <a:pt x="730249" y="-14529"/>
                  <a:pt x="873178" y="22015"/>
                  <a:pt x="1149356" y="0"/>
                </a:cubicBezTo>
                <a:cubicBezTo>
                  <a:pt x="1425534" y="-22015"/>
                  <a:pt x="1498871" y="-21513"/>
                  <a:pt x="1744316" y="0"/>
                </a:cubicBezTo>
                <a:cubicBezTo>
                  <a:pt x="1989761" y="21513"/>
                  <a:pt x="2112991" y="-46"/>
                  <a:pt x="2420408" y="0"/>
                </a:cubicBezTo>
                <a:cubicBezTo>
                  <a:pt x="2727825" y="46"/>
                  <a:pt x="2880256" y="-10040"/>
                  <a:pt x="3137065" y="0"/>
                </a:cubicBezTo>
                <a:cubicBezTo>
                  <a:pt x="3393874" y="10040"/>
                  <a:pt x="3704325" y="-6685"/>
                  <a:pt x="4056549" y="0"/>
                </a:cubicBezTo>
                <a:cubicBezTo>
                  <a:pt x="4055732" y="6895"/>
                  <a:pt x="4055770" y="11206"/>
                  <a:pt x="4056549" y="18288"/>
                </a:cubicBezTo>
                <a:cubicBezTo>
                  <a:pt x="3812770" y="11959"/>
                  <a:pt x="3533996" y="-5717"/>
                  <a:pt x="3299327" y="18288"/>
                </a:cubicBezTo>
                <a:cubicBezTo>
                  <a:pt x="3064658" y="42293"/>
                  <a:pt x="2940381" y="24492"/>
                  <a:pt x="2744931" y="18288"/>
                </a:cubicBezTo>
                <a:cubicBezTo>
                  <a:pt x="2549481" y="12084"/>
                  <a:pt x="2252169" y="51841"/>
                  <a:pt x="1987709" y="18288"/>
                </a:cubicBezTo>
                <a:cubicBezTo>
                  <a:pt x="1723249" y="-15265"/>
                  <a:pt x="1438946" y="3423"/>
                  <a:pt x="1230487" y="18288"/>
                </a:cubicBezTo>
                <a:cubicBezTo>
                  <a:pt x="1022028" y="33153"/>
                  <a:pt x="795957" y="18596"/>
                  <a:pt x="676092" y="18288"/>
                </a:cubicBezTo>
                <a:cubicBezTo>
                  <a:pt x="556227" y="17980"/>
                  <a:pt x="334853" y="39451"/>
                  <a:pt x="0" y="18288"/>
                </a:cubicBezTo>
                <a:cubicBezTo>
                  <a:pt x="95" y="14343"/>
                  <a:pt x="742" y="686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4C63B88F-5B97-DAD9-F82A-23E04E853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69171" y="5744555"/>
            <a:ext cx="4425220" cy="1152128"/>
          </a:xfrm>
          <a:prstGeom prst="rect">
            <a:avLst/>
          </a:prstGeom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A2C9E754-FCA6-37D4-B104-7C60EF77B7FE}"/>
              </a:ext>
            </a:extLst>
          </p:cNvPr>
          <p:cNvSpPr/>
          <p:nvPr/>
        </p:nvSpPr>
        <p:spPr>
          <a:xfrm>
            <a:off x="737622" y="5514251"/>
            <a:ext cx="6081713" cy="460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pl-PL" altLang="pl-PL" sz="2400" dirty="0">
                <a:solidFill>
                  <a:srgbClr val="FFFFFF"/>
                </a:solidFill>
              </a:rPr>
              <a:t>Politechnika Częstochowska</a:t>
            </a:r>
            <a:endParaRPr lang="en-US" sz="2400" dirty="0">
              <a:solidFill>
                <a:srgbClr val="FFFFFF"/>
              </a:solidFill>
            </a:endParaRP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4BCAC2E6-E29B-B69E-5B5C-9461399C0551}"/>
              </a:ext>
            </a:extLst>
          </p:cNvPr>
          <p:cNvGrpSpPr/>
          <p:nvPr/>
        </p:nvGrpSpPr>
        <p:grpSpPr>
          <a:xfrm>
            <a:off x="6960096" y="-16707"/>
            <a:ext cx="5237546" cy="5893979"/>
            <a:chOff x="6960096" y="16861"/>
            <a:chExt cx="5237546" cy="5893979"/>
          </a:xfrm>
        </p:grpSpPr>
        <p:pic>
          <p:nvPicPr>
            <p:cNvPr id="2" name="Obraz 1">
              <a:extLst>
                <a:ext uri="{FF2B5EF4-FFF2-40B4-BE49-F238E27FC236}">
                  <a16:creationId xmlns:a16="http://schemas.microsoft.com/office/drawing/2014/main" id="{5854B027-2007-468E-BD73-F27926D5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60096" y="2400813"/>
              <a:ext cx="5228856" cy="3510027"/>
            </a:xfrm>
            <a:prstGeom prst="rect">
              <a:avLst/>
            </a:prstGeom>
          </p:spPr>
        </p:pic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774AD018-FD92-8677-9B6F-0FF3BF258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64" t="6654" r="1594" b="1262"/>
            <a:stretch/>
          </p:blipFill>
          <p:spPr>
            <a:xfrm>
              <a:off x="6960096" y="16861"/>
              <a:ext cx="5237546" cy="3088103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hlinkClick r:id="rId2"/>
            <a:extLst>
              <a:ext uri="{FF2B5EF4-FFF2-40B4-BE49-F238E27FC236}">
                <a16:creationId xmlns:a16="http://schemas.microsoft.com/office/drawing/2014/main" id="{2E5443EB-A5D0-3DC4-75D6-2DE8ADA97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88" y="296652"/>
            <a:ext cx="1428750" cy="66675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8C16A473-E730-781E-3C30-B960AB2335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339" y="1124744"/>
            <a:ext cx="7941951" cy="543660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FC9B4D12-429D-6B9E-38B8-BD1AB6507CCA}"/>
              </a:ext>
            </a:extLst>
          </p:cNvPr>
          <p:cNvSpPr txBox="1"/>
          <p:nvPr/>
        </p:nvSpPr>
        <p:spPr>
          <a:xfrm>
            <a:off x="2666924" y="296652"/>
            <a:ext cx="9001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/>
              <a:t>Wielkopolskie Centrum Recyklingu </a:t>
            </a:r>
            <a:r>
              <a:rPr lang="pl-PL" sz="2400" dirty="0"/>
              <a:t>– Spółka z o.o. w Jarocinie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9790EE56-AC78-BC21-C605-500A5F182E0B}"/>
              </a:ext>
            </a:extLst>
          </p:cNvPr>
          <p:cNvSpPr txBox="1"/>
          <p:nvPr/>
        </p:nvSpPr>
        <p:spPr>
          <a:xfrm>
            <a:off x="8328248" y="1303889"/>
            <a:ext cx="358491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/>
              <a:t>W ramach rozbudowy zakończonej w 2023 roku, WCR zrealizowało szereg inwestycji, w tym budowę drugiego fermentora dedykowanego bioodpadom kuchennym zbieranym selektywnie oraz dodatkowego zespołu kogeneracyjnego. </a:t>
            </a:r>
          </a:p>
          <a:p>
            <a:endParaRPr lang="pl-PL" sz="2000" dirty="0"/>
          </a:p>
          <a:p>
            <a:r>
              <a:rPr lang="pl-PL" sz="2000" dirty="0"/>
              <a:t>Dzięki temu zwiększono produkcję biogazu do około </a:t>
            </a:r>
            <a:br>
              <a:rPr lang="pl-PL" sz="2000" dirty="0"/>
            </a:br>
            <a:r>
              <a:rPr lang="pl-PL" sz="2400" b="1" dirty="0"/>
              <a:t>3 milionów m</a:t>
            </a:r>
            <a:r>
              <a:rPr lang="pl-PL" sz="2400" b="1" baseline="30000" dirty="0"/>
              <a:t>3</a:t>
            </a:r>
            <a:r>
              <a:rPr lang="pl-PL" sz="2400" b="1" dirty="0"/>
              <a:t> rocznie</a:t>
            </a:r>
            <a:r>
              <a:rPr lang="pl-PL" sz="2000" dirty="0"/>
              <a:t>,</a:t>
            </a:r>
          </a:p>
          <a:p>
            <a:r>
              <a:rPr lang="pl-PL" sz="2000" dirty="0"/>
              <a:t>co pozwala na wytwarzanie większej ilości energii elektrycznej i cieplnej. </a:t>
            </a:r>
          </a:p>
        </p:txBody>
      </p:sp>
    </p:spTree>
    <p:extLst>
      <p:ext uri="{BB962C8B-B14F-4D97-AF65-F5344CB8AC3E}">
        <p14:creationId xmlns:p14="http://schemas.microsoft.com/office/powerpoint/2010/main" val="3889872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EDF42E2-DFB6-4C26-BF99-EA668C6A7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673" y="0"/>
            <a:ext cx="112706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681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hlinkClick r:id="rId3"/>
            <a:extLst>
              <a:ext uri="{FF2B5EF4-FFF2-40B4-BE49-F238E27FC236}">
                <a16:creationId xmlns:a16="http://schemas.microsoft.com/office/drawing/2014/main" id="{DCA46AFD-0655-113E-5AD9-147921D260E1}"/>
              </a:ext>
            </a:extLst>
          </p:cNvPr>
          <p:cNvSpPr txBox="1"/>
          <p:nvPr/>
        </p:nvSpPr>
        <p:spPr>
          <a:xfrm>
            <a:off x="4079776" y="459721"/>
            <a:ext cx="76688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/>
              <a:t>https://www.zzo.pl/wirtualny_spacer/gratowisko_poznan_wirtualny_spacer/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BC1AFA6-F5EE-864C-FE7D-BFF83656B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1088740"/>
            <a:ext cx="6438900" cy="428625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A1E1387-C29D-F095-112F-7C4C1950D9B3}"/>
              </a:ext>
            </a:extLst>
          </p:cNvPr>
          <p:cNvSpPr txBox="1"/>
          <p:nvPr/>
        </p:nvSpPr>
        <p:spPr>
          <a:xfrm>
            <a:off x="365349" y="5455331"/>
            <a:ext cx="118453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0" i="0" dirty="0">
                <a:solidFill>
                  <a:srgbClr val="28445C"/>
                </a:solidFill>
                <a:effectLst/>
                <a:latin typeface="-apple-system"/>
              </a:rPr>
              <a:t>Wytwarzany kompost „Agro-Felek 2.0”, pełni rolę próchniczo – twórczą, poprawiając żyzność gleb. </a:t>
            </a:r>
          </a:p>
          <a:p>
            <a:endParaRPr lang="pl-PL" sz="2000" dirty="0">
              <a:solidFill>
                <a:srgbClr val="28445C"/>
              </a:solidFill>
              <a:latin typeface="-apple-system"/>
            </a:endParaRPr>
          </a:p>
          <a:p>
            <a:r>
              <a:rPr lang="pl-PL" sz="2000" b="0" i="0" dirty="0">
                <a:solidFill>
                  <a:srgbClr val="28445C"/>
                </a:solidFill>
                <a:effectLst/>
                <a:latin typeface="-apple-system"/>
              </a:rPr>
              <a:t>Środek może być stosowany w uprawach polowych roślin rolniczych, sadowniczych i warzywnych, a także roślin ozdobnych, trawników oraz trwałych użytków zielonych. </a:t>
            </a:r>
            <a:endParaRPr lang="pl-PL" sz="2000" dirty="0"/>
          </a:p>
        </p:txBody>
      </p:sp>
      <p:pic>
        <p:nvPicPr>
          <p:cNvPr id="12" name="Obraz 11">
            <a:hlinkClick r:id="rId5"/>
            <a:extLst>
              <a:ext uri="{FF2B5EF4-FFF2-40B4-BE49-F238E27FC236}">
                <a16:creationId xmlns:a16="http://schemas.microsoft.com/office/drawing/2014/main" id="{21E8F219-540E-7EDB-17EE-29AB9C9884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416" y="246839"/>
            <a:ext cx="2736052" cy="733889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27DEE76D-EABE-4216-A10B-81C6CE2FC8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892" b="10202"/>
          <a:stretch/>
        </p:blipFill>
        <p:spPr>
          <a:xfrm>
            <a:off x="7225271" y="829053"/>
            <a:ext cx="4596786" cy="2239907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E261F96-122E-4376-8B36-D50FE0D453E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892" b="10202"/>
          <a:stretch/>
        </p:blipFill>
        <p:spPr>
          <a:xfrm>
            <a:off x="7225271" y="3120245"/>
            <a:ext cx="4596786" cy="2239907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EAFE3A60-40D1-4FD0-306F-CF01D220C938}"/>
              </a:ext>
            </a:extLst>
          </p:cNvPr>
          <p:cNvSpPr/>
          <p:nvPr/>
        </p:nvSpPr>
        <p:spPr>
          <a:xfrm>
            <a:off x="270778" y="3790148"/>
            <a:ext cx="6761326" cy="1692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DAEFCAA0-D012-93A4-99FD-BCDDDD3AE26D}"/>
              </a:ext>
            </a:extLst>
          </p:cNvPr>
          <p:cNvSpPr txBox="1"/>
          <p:nvPr/>
        </p:nvSpPr>
        <p:spPr>
          <a:xfrm>
            <a:off x="372816" y="4000572"/>
            <a:ext cx="634933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0" i="0" dirty="0">
                <a:solidFill>
                  <a:srgbClr val="28445C"/>
                </a:solidFill>
                <a:effectLst/>
                <a:latin typeface="-apple-system"/>
              </a:rPr>
              <a:t>Hala technologiczna wyposażona jest w moduł oczyszczania powietrza zasysanego z wnętrza obiektu, jako system wentylacji mechanicznej ze skierowaniem powietrza na dwustopniowy proces jego oczyszczania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3345484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4B742A5-AD56-ABD1-C9CD-894A8F1CF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894" y="0"/>
            <a:ext cx="11282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511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29BBBDC-C455-707F-13FE-97CC06958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72" y="260648"/>
            <a:ext cx="3391373" cy="162900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8BF794A-44F0-EA12-3A21-3E537EC53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86" y="1988840"/>
            <a:ext cx="7692249" cy="432048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FCCBE5F8-B654-F770-947A-5D96B25BBA6A}"/>
              </a:ext>
            </a:extLst>
          </p:cNvPr>
          <p:cNvSpPr txBox="1"/>
          <p:nvPr/>
        </p:nvSpPr>
        <p:spPr>
          <a:xfrm>
            <a:off x="5411923" y="260648"/>
            <a:ext cx="645882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/>
              <a:t>Kluczowym elementem instalacji jest komora fermentacyjna </a:t>
            </a:r>
            <a:r>
              <a:rPr lang="pl-PL" sz="2000" dirty="0" err="1"/>
              <a:t>Laran</a:t>
            </a:r>
            <a:r>
              <a:rPr lang="pl-PL" sz="2000" dirty="0"/>
              <a:t> TF. Jest ona w stanie przetworzyć rocznie 15 000 ton bioodpadów, produkując około 1,5 miliona metrów sześciennych biogazu, co pozwala na wytworzenie do 4 500 MWh energii elektrycznej oraz podobnej ilości ciepła.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01FF07C-8BEC-4ED4-3CA4-F4526C863CCE}"/>
              </a:ext>
            </a:extLst>
          </p:cNvPr>
          <p:cNvSpPr txBox="1"/>
          <p:nvPr/>
        </p:nvSpPr>
        <p:spPr>
          <a:xfrm>
            <a:off x="8328248" y="1988840"/>
            <a:ext cx="341166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/>
              <a:t>Przepustowość wynosi </a:t>
            </a:r>
            <a:br>
              <a:rPr lang="pl-PL" sz="2000" dirty="0"/>
            </a:br>
            <a:r>
              <a:rPr lang="pl-PL" sz="2400" b="1" dirty="0"/>
              <a:t>30 000 ton rocznie</a:t>
            </a:r>
            <a:r>
              <a:rPr lang="pl-PL" sz="2000" dirty="0"/>
              <a:t>.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F0BE6866-0793-4B5E-A17B-D87B9769D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068" y="3753036"/>
            <a:ext cx="5398028" cy="302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54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ultimedia online 1" title="Laran Pfropfenstromfermenter">
            <a:hlinkClick r:id="" action="ppaction://media"/>
            <a:extLst>
              <a:ext uri="{FF2B5EF4-FFF2-40B4-BE49-F238E27FC236}">
                <a16:creationId xmlns:a16="http://schemas.microsoft.com/office/drawing/2014/main" id="{D1840EFC-7AAF-27AF-6DAD-DF78D2FECE6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988" y="0"/>
            <a:ext cx="1213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7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3">
            <a:extLst>
              <a:ext uri="{FF2B5EF4-FFF2-40B4-BE49-F238E27FC236}">
                <a16:creationId xmlns:a16="http://schemas.microsoft.com/office/drawing/2014/main" id="{B3EE973C-A7FF-41B1-80DC-5A9CF92DC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8257" y="3741471"/>
            <a:ext cx="516987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pl-PL" sz="2800" dirty="0"/>
              <a:t>dr hab. inż. Jurand BIEŃ, prof. PCz.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5CAF7EC-A33E-40F1-9C98-E93C92DE3484}"/>
              </a:ext>
            </a:extLst>
          </p:cNvPr>
          <p:cNvSpPr txBox="1"/>
          <p:nvPr/>
        </p:nvSpPr>
        <p:spPr>
          <a:xfrm>
            <a:off x="5159896" y="2907993"/>
            <a:ext cx="7032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dirty="0"/>
              <a:t>DZIĘKUJĘ ZA UWAGĘ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1F65ECA-D9A8-655C-6AA5-4F85A431D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592" y="1846374"/>
            <a:ext cx="5222946" cy="3785232"/>
          </a:xfrm>
          <a:prstGeom prst="rect">
            <a:avLst/>
          </a:prstGeom>
        </p:spPr>
      </p:pic>
      <p:pic>
        <p:nvPicPr>
          <p:cNvPr id="23" name="Obraz 22" descr="Obraz zawierający Grafika, Czcionka, symbol, log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87CA75B8-26C7-8E85-9476-365CD89938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020" y="231222"/>
            <a:ext cx="5160303" cy="1360120"/>
          </a:xfrm>
          <a:prstGeom prst="rect">
            <a:avLst/>
          </a:prstGeom>
        </p:spPr>
      </p:pic>
      <p:pic>
        <p:nvPicPr>
          <p:cNvPr id="27" name="Obraz 26" descr="Obraz zawierający zegar, ciemność, czarne, światł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674E250F-3612-A1DB-ED16-57AF491D3A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6" y="85753"/>
            <a:ext cx="4240768" cy="1651059"/>
          </a:xfrm>
          <a:prstGeom prst="rect">
            <a:avLst/>
          </a:prstGeom>
        </p:spPr>
      </p:pic>
      <p:sp>
        <p:nvSpPr>
          <p:cNvPr id="28" name="pole tekstowe 27">
            <a:extLst>
              <a:ext uri="{FF2B5EF4-FFF2-40B4-BE49-F238E27FC236}">
                <a16:creationId xmlns:a16="http://schemas.microsoft.com/office/drawing/2014/main" id="{BDC7BD6D-8294-5882-AB1C-90258D279B9D}"/>
              </a:ext>
            </a:extLst>
          </p:cNvPr>
          <p:cNvSpPr txBox="1"/>
          <p:nvPr/>
        </p:nvSpPr>
        <p:spPr>
          <a:xfrm>
            <a:off x="1466658" y="5741168"/>
            <a:ext cx="1906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https://wis.pcz.pl/</a:t>
            </a:r>
          </a:p>
        </p:txBody>
      </p:sp>
    </p:spTree>
    <p:extLst>
      <p:ext uri="{BB962C8B-B14F-4D97-AF65-F5344CB8AC3E}">
        <p14:creationId xmlns:p14="http://schemas.microsoft.com/office/powerpoint/2010/main" val="36756124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7553062-1032-4782-8D97-DBBF780C1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420" y="123217"/>
            <a:ext cx="10515600" cy="1325563"/>
          </a:xfrm>
        </p:spPr>
        <p:txBody>
          <a:bodyPr/>
          <a:lstStyle/>
          <a:p>
            <a:r>
              <a:rPr lang="pl-PL" sz="4000" dirty="0" err="1"/>
              <a:t>Jönköping</a:t>
            </a:r>
            <a:r>
              <a:rPr lang="pl-PL" sz="4000" dirty="0"/>
              <a:t>, Szwecja</a:t>
            </a:r>
            <a:br>
              <a:rPr lang="pl-PL" b="1" dirty="0"/>
            </a:b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34BA9ED-9B2E-4066-8D28-FECA57894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43240"/>
            <a:ext cx="12192000" cy="6017043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CD967C97-F40E-41D1-929D-B9C06ACBEAB8}"/>
              </a:ext>
            </a:extLst>
          </p:cNvPr>
          <p:cNvSpPr/>
          <p:nvPr/>
        </p:nvSpPr>
        <p:spPr>
          <a:xfrm>
            <a:off x="3359696" y="6308209"/>
            <a:ext cx="5922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https://www.kanadevia-inova.com/projects/joenkoeping-op/</a:t>
            </a:r>
          </a:p>
        </p:txBody>
      </p:sp>
    </p:spTree>
    <p:extLst>
      <p:ext uri="{BB962C8B-B14F-4D97-AF65-F5344CB8AC3E}">
        <p14:creationId xmlns:p14="http://schemas.microsoft.com/office/powerpoint/2010/main" val="22127841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2971756-2AA1-45DB-9C14-5F38B253B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14700"/>
            <a:ext cx="10515600" cy="929458"/>
          </a:xfrm>
        </p:spPr>
        <p:txBody>
          <a:bodyPr/>
          <a:lstStyle/>
          <a:p>
            <a:r>
              <a:rPr lang="pl-PL" sz="3600" dirty="0" err="1"/>
              <a:t>Biogas</a:t>
            </a:r>
            <a:r>
              <a:rPr lang="pl-PL" sz="3600" dirty="0"/>
              <a:t> </a:t>
            </a:r>
            <a:r>
              <a:rPr lang="pl-PL" sz="3600" dirty="0" err="1"/>
              <a:t>Zürich</a:t>
            </a:r>
            <a:r>
              <a:rPr lang="pl-PL" sz="3600" dirty="0"/>
              <a:t>, Szwajcaria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68D0C7EC-D942-4725-A7B5-4103B3091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59796" y="944157"/>
            <a:ext cx="7932204" cy="5899144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ECA8D9E6-9954-4334-BEF7-90D16A5F7F33}"/>
              </a:ext>
            </a:extLst>
          </p:cNvPr>
          <p:cNvSpPr/>
          <p:nvPr/>
        </p:nvSpPr>
        <p:spPr>
          <a:xfrm>
            <a:off x="695400" y="1232756"/>
            <a:ext cx="2554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https://biogaszuerich.ch/</a:t>
            </a:r>
          </a:p>
        </p:txBody>
      </p:sp>
    </p:spTree>
    <p:extLst>
      <p:ext uri="{BB962C8B-B14F-4D97-AF65-F5344CB8AC3E}">
        <p14:creationId xmlns:p14="http://schemas.microsoft.com/office/powerpoint/2010/main" val="1202465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3B3672-0AFA-44DD-BAD8-D39A62D08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BSR </a:t>
            </a:r>
            <a:r>
              <a:rPr lang="pl-PL" dirty="0" err="1"/>
              <a:t>Müllheizkraftwerk</a:t>
            </a:r>
            <a:r>
              <a:rPr lang="pl-PL" dirty="0"/>
              <a:t> </a:t>
            </a:r>
            <a:r>
              <a:rPr lang="pl-PL" dirty="0" err="1"/>
              <a:t>Ruhleben</a:t>
            </a:r>
            <a:r>
              <a:rPr lang="pl-PL" dirty="0"/>
              <a:t>, Niemcy</a:t>
            </a: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pic>
        <p:nvPicPr>
          <p:cNvPr id="1026" name="Picture 2" descr="Biogasanlage in Ruhleben">
            <a:extLst>
              <a:ext uri="{FF2B5EF4-FFF2-40B4-BE49-F238E27FC236}">
                <a16:creationId xmlns:a16="http://schemas.microsoft.com/office/drawing/2014/main" id="{6D7FF25F-87D4-4859-8D19-435F822A737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9670"/>
            <a:ext cx="12192000" cy="601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A6320083-1586-4208-950C-FED7AFC23DD1}"/>
              </a:ext>
            </a:extLst>
          </p:cNvPr>
          <p:cNvSpPr/>
          <p:nvPr/>
        </p:nvSpPr>
        <p:spPr>
          <a:xfrm>
            <a:off x="7320136" y="6308209"/>
            <a:ext cx="43985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https://www.bsr.de/biogasanlage-22250.php</a:t>
            </a:r>
          </a:p>
        </p:txBody>
      </p:sp>
    </p:spTree>
    <p:extLst>
      <p:ext uri="{BB962C8B-B14F-4D97-AF65-F5344CB8AC3E}">
        <p14:creationId xmlns:p14="http://schemas.microsoft.com/office/powerpoint/2010/main" val="676242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06BC499-DB6C-D5C9-9A3A-A70E2ADAE8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52" r="18498" b="265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0F5DD92-D3A4-378A-CC39-4F34F8F9ED30}"/>
              </a:ext>
            </a:extLst>
          </p:cNvPr>
          <p:cNvSpPr txBox="1"/>
          <p:nvPr/>
        </p:nvSpPr>
        <p:spPr>
          <a:xfrm>
            <a:off x="477980" y="1122363"/>
            <a:ext cx="5365992" cy="49709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l-PL" sz="37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Biogazownia to zakład przetwarzający odpady organiczne na zasoby: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pl-PL" sz="3700" noProof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571500" indent="-5715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37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biogaz (gaz uzyskany z biomasy),</a:t>
            </a:r>
          </a:p>
          <a:p>
            <a:pPr marL="571500" indent="-5715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37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wysokowartościowy nawóz dla ogrodnictwa i rolnictwa.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6435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1F3666-91CF-4982-8632-268789090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200916"/>
            <a:ext cx="10515600" cy="615603"/>
          </a:xfrm>
        </p:spPr>
        <p:txBody>
          <a:bodyPr>
            <a:normAutofit fontScale="90000"/>
          </a:bodyPr>
          <a:lstStyle/>
          <a:p>
            <a:r>
              <a:rPr lang="pl-PL" sz="4000" dirty="0" err="1"/>
              <a:t>Küsnacht</a:t>
            </a:r>
            <a:r>
              <a:rPr lang="pl-PL" sz="4000" dirty="0"/>
              <a:t>, Szwajcaria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7FFE8AF-0552-4F6A-A8E8-F0AAE2CB97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A5384F9B-DCE3-436E-B033-2F2D27CA91E8}"/>
              </a:ext>
            </a:extLst>
          </p:cNvPr>
          <p:cNvSpPr/>
          <p:nvPr/>
        </p:nvSpPr>
        <p:spPr>
          <a:xfrm>
            <a:off x="1991544" y="6367703"/>
            <a:ext cx="95163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https://www.renergon-biogas.com/en/portfolio-items/biogas-plant-kuesnacht-switzerland/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6E8AED5-1163-4242-A284-DEABF032C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74902"/>
            <a:ext cx="12192001" cy="543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78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az 18">
            <a:extLst>
              <a:ext uri="{FF2B5EF4-FFF2-40B4-BE49-F238E27FC236}">
                <a16:creationId xmlns:a16="http://schemas.microsoft.com/office/drawing/2014/main" id="{56B27E1B-57DB-FABC-A187-E4082B305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4381" y="1198985"/>
            <a:ext cx="1235260" cy="142928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47354350-4C02-1D0B-03BA-6CADEF91803A}"/>
              </a:ext>
            </a:extLst>
          </p:cNvPr>
          <p:cNvSpPr txBox="1"/>
          <p:nvPr/>
        </p:nvSpPr>
        <p:spPr>
          <a:xfrm>
            <a:off x="0" y="368660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0" i="0" dirty="0">
                <a:effectLst/>
                <a:latin typeface="Archivo"/>
              </a:rPr>
              <a:t>Biogazownie dzielimy na podstawie </a:t>
            </a:r>
            <a:r>
              <a:rPr lang="pl-PL" sz="2400" b="1" i="0" dirty="0">
                <a:effectLst/>
                <a:latin typeface="Archivo"/>
              </a:rPr>
              <a:t>surowców</a:t>
            </a:r>
            <a:r>
              <a:rPr lang="pl-PL" sz="2400" b="0" i="0" dirty="0">
                <a:effectLst/>
                <a:latin typeface="Archivo"/>
              </a:rPr>
              <a:t>, które są w nich przetwarzane.</a:t>
            </a:r>
            <a:endParaRPr lang="pl-PL" sz="2400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62EC12DB-5420-F7A5-5767-196A04B778B4}"/>
              </a:ext>
            </a:extLst>
          </p:cNvPr>
          <p:cNvSpPr txBox="1"/>
          <p:nvPr/>
        </p:nvSpPr>
        <p:spPr>
          <a:xfrm>
            <a:off x="1091444" y="1340768"/>
            <a:ext cx="229263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500"/>
              </a:spcBef>
              <a:spcAft>
                <a:spcPts val="1500"/>
              </a:spcAft>
            </a:pPr>
            <a:r>
              <a:rPr lang="pl-PL" sz="2800" b="1" i="0" dirty="0">
                <a:solidFill>
                  <a:srgbClr val="000000"/>
                </a:solidFill>
                <a:effectLst/>
                <a:latin typeface="Archivo"/>
              </a:rPr>
              <a:t>Biogazownie rolnicze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231579C-9463-61A2-13F7-F613EFB2AFFD}"/>
              </a:ext>
            </a:extLst>
          </p:cNvPr>
          <p:cNvSpPr txBox="1"/>
          <p:nvPr/>
        </p:nvSpPr>
        <p:spPr>
          <a:xfrm>
            <a:off x="7428148" y="1340768"/>
            <a:ext cx="34203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500"/>
              </a:spcBef>
              <a:spcAft>
                <a:spcPts val="1500"/>
              </a:spcAft>
            </a:pPr>
            <a:r>
              <a:rPr lang="pl-PL" sz="2800" b="1" i="0" dirty="0">
                <a:solidFill>
                  <a:srgbClr val="000000"/>
                </a:solidFill>
                <a:effectLst/>
                <a:latin typeface="Archivo"/>
              </a:rPr>
              <a:t>Biogazownie komunalne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62E9247-86F9-6A82-3200-567733C592FC}"/>
              </a:ext>
            </a:extLst>
          </p:cNvPr>
          <p:cNvSpPr txBox="1"/>
          <p:nvPr/>
        </p:nvSpPr>
        <p:spPr>
          <a:xfrm>
            <a:off x="1091444" y="2494637"/>
            <a:ext cx="45965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Odpady z działalności rolniczej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Odpady z przemysłu rolno-spożywczego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983A49A4-4677-9050-0098-1298115127A3}"/>
              </a:ext>
            </a:extLst>
          </p:cNvPr>
          <p:cNvSpPr txBox="1"/>
          <p:nvPr/>
        </p:nvSpPr>
        <p:spPr>
          <a:xfrm>
            <a:off x="7356140" y="2316359"/>
            <a:ext cx="43071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b="1" dirty="0"/>
              <a:t>Odpady z ogrodów i parków ulegające biodegradacji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b="1" dirty="0"/>
              <a:t>Odpady kuchenne ulegające biodegradacji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Odpady warzyw z targowisk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B26F3F5E-481C-CE5B-C9D2-D925DB317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1233" y="4108255"/>
            <a:ext cx="3882127" cy="2517317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6BF5D84-E5B5-D0FB-C5B6-22F041D15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3931" y="4108255"/>
            <a:ext cx="4192494" cy="2517317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0D8A36B3-6BE0-88C5-AD84-8A27BD7B4B9B}"/>
              </a:ext>
            </a:extLst>
          </p:cNvPr>
          <p:cNvSpPr/>
          <p:nvPr/>
        </p:nvSpPr>
        <p:spPr>
          <a:xfrm>
            <a:off x="6996100" y="1124744"/>
            <a:ext cx="4857746" cy="2844316"/>
          </a:xfrm>
          <a:prstGeom prst="rect">
            <a:avLst/>
          </a:prstGeom>
          <a:noFill/>
          <a:ln w="57150">
            <a:solidFill>
              <a:srgbClr val="FE7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216AA564-18C8-27AC-9B89-5372A85F9595}"/>
              </a:ext>
            </a:extLst>
          </p:cNvPr>
          <p:cNvSpPr/>
          <p:nvPr/>
        </p:nvSpPr>
        <p:spPr>
          <a:xfrm>
            <a:off x="0" y="0"/>
            <a:ext cx="1020873" cy="6858000"/>
          </a:xfrm>
          <a:prstGeom prst="rect">
            <a:avLst/>
          </a:prstGeom>
          <a:solidFill>
            <a:srgbClr val="FE7F00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4" name="Grafika 13">
            <a:extLst>
              <a:ext uri="{FF2B5EF4-FFF2-40B4-BE49-F238E27FC236}">
                <a16:creationId xmlns:a16="http://schemas.microsoft.com/office/drawing/2014/main" id="{BBEF6D55-03B9-96A6-9CF4-6DED5F90DB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36948" y="6059521"/>
            <a:ext cx="1117561" cy="70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EA2F1A5B-6AC1-7E0C-C920-E0FA5270BC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0227468"/>
              </p:ext>
            </p:extLst>
          </p:nvPr>
        </p:nvGraphicFramePr>
        <p:xfrm>
          <a:off x="227348" y="1"/>
          <a:ext cx="11701300" cy="5877270"/>
        </p:xfrm>
        <a:graphic>
          <a:graphicData uri="http://schemas.openxmlformats.org/drawingml/2006/table">
            <a:tbl>
              <a:tblPr/>
              <a:tblGrid>
                <a:gridCol w="2196835">
                  <a:extLst>
                    <a:ext uri="{9D8B030D-6E8A-4147-A177-3AD203B41FA5}">
                      <a16:colId xmlns:a16="http://schemas.microsoft.com/office/drawing/2014/main" val="2724462513"/>
                    </a:ext>
                  </a:extLst>
                </a:gridCol>
                <a:gridCol w="2629166">
                  <a:extLst>
                    <a:ext uri="{9D8B030D-6E8A-4147-A177-3AD203B41FA5}">
                      <a16:colId xmlns:a16="http://schemas.microsoft.com/office/drawing/2014/main" val="2952285762"/>
                    </a:ext>
                  </a:extLst>
                </a:gridCol>
                <a:gridCol w="3387404">
                  <a:extLst>
                    <a:ext uri="{9D8B030D-6E8A-4147-A177-3AD203B41FA5}">
                      <a16:colId xmlns:a16="http://schemas.microsoft.com/office/drawing/2014/main" val="270038227"/>
                    </a:ext>
                  </a:extLst>
                </a:gridCol>
                <a:gridCol w="3487895">
                  <a:extLst>
                    <a:ext uri="{9D8B030D-6E8A-4147-A177-3AD203B41FA5}">
                      <a16:colId xmlns:a16="http://schemas.microsoft.com/office/drawing/2014/main" val="4181038396"/>
                    </a:ext>
                  </a:extLst>
                </a:gridCol>
              </a:tblGrid>
              <a:tr h="56805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Kryterium</a:t>
                      </a:r>
                      <a:endParaRPr lang="pl-PL" sz="1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6" marR="63176" marT="31588" marB="315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Kompostownia</a:t>
                      </a:r>
                      <a:endParaRPr lang="pl-PL" sz="1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6" marR="63176" marT="31588" marB="315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8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Biogazownia</a:t>
                      </a:r>
                      <a:endParaRPr lang="pl-PL" sz="1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6" marR="63176" marT="31588" marB="315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Przewaga biogazowni </a:t>
                      </a:r>
                      <a:endParaRPr lang="pl-PL" sz="1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6" marR="63176" marT="31588" marB="315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3894093"/>
                  </a:ext>
                </a:extLst>
              </a:tr>
              <a:tr h="66365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400" b="1" i="0" u="none" strike="noStrike" dirty="0">
                          <a:effectLst/>
                          <a:latin typeface="Arial" panose="020B0604020202020204" pitchFamily="34" charset="0"/>
                        </a:rPr>
                        <a:t>Produkt końcowy</a:t>
                      </a:r>
                      <a:endParaRPr lang="pl-PL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6" marR="63176" marT="31588" marB="315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400" b="0" i="0" u="none" strike="noStrike" dirty="0">
                          <a:effectLst/>
                          <a:latin typeface="Arial" panose="020B0604020202020204" pitchFamily="34" charset="0"/>
                        </a:rPr>
                        <a:t>Kompost (materiał organiczny do polepszania gleby)</a:t>
                      </a:r>
                    </a:p>
                  </a:txBody>
                  <a:tcPr marL="63176" marR="63176" marT="31588" marB="315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400" b="0" i="0" u="none" strike="noStrike" dirty="0">
                          <a:effectLst/>
                          <a:latin typeface="Arial" panose="020B0604020202020204" pitchFamily="34" charset="0"/>
                        </a:rPr>
                        <a:t>Biogaz (energia) + </a:t>
                      </a:r>
                      <a:r>
                        <a:rPr lang="pl-PL" sz="1400" b="0" i="0" u="none" strike="noStrike" dirty="0" err="1">
                          <a:effectLst/>
                          <a:latin typeface="Arial" panose="020B0604020202020204" pitchFamily="34" charset="0"/>
                        </a:rPr>
                        <a:t>poferment</a:t>
                      </a:r>
                      <a:r>
                        <a:rPr lang="pl-PL" sz="1400" b="0" i="0" u="none" strike="noStrike" dirty="0">
                          <a:effectLst/>
                          <a:latin typeface="Arial" panose="020B0604020202020204" pitchFamily="34" charset="0"/>
                        </a:rPr>
                        <a:t> (nawóz)</a:t>
                      </a:r>
                      <a:r>
                        <a:rPr lang="pl-PL" sz="1400" dirty="0"/>
                        <a:t> </a:t>
                      </a:r>
                      <a:endParaRPr lang="pl-PL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6" marR="63176" marT="31588" marB="315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400" b="0" i="0" u="none" strike="noStrike">
                          <a:effectLst/>
                          <a:latin typeface="Arial" panose="020B0604020202020204" pitchFamily="34" charset="0"/>
                        </a:rPr>
                        <a:t>Produkcja energii odnawialnej oraz możliwy odzysk nawozowy</a:t>
                      </a:r>
                    </a:p>
                  </a:txBody>
                  <a:tcPr marL="63176" marR="63176" marT="31588" marB="315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9739281"/>
                  </a:ext>
                </a:extLst>
              </a:tr>
              <a:tr h="66365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400" b="1" i="0" u="none" strike="noStrike">
                          <a:effectLst/>
                          <a:latin typeface="Arial" panose="020B0604020202020204" pitchFamily="34" charset="0"/>
                        </a:rPr>
                        <a:t>Rodzaj procesu</a:t>
                      </a:r>
                      <a:endParaRPr lang="pl-PL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6" marR="63176" marT="31588" marB="315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400" b="0" i="0" u="none" strike="noStrike" dirty="0">
                          <a:effectLst/>
                          <a:latin typeface="Arial" panose="020B0604020202020204" pitchFamily="34" charset="0"/>
                        </a:rPr>
                        <a:t>Proces tlenowy (aerobowy)</a:t>
                      </a:r>
                    </a:p>
                  </a:txBody>
                  <a:tcPr marL="63176" marR="63176" marT="31588" marB="315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400" b="0" i="0" u="none" strike="noStrike">
                          <a:effectLst/>
                          <a:latin typeface="Arial" panose="020B0604020202020204" pitchFamily="34" charset="0"/>
                        </a:rPr>
                        <a:t>Proces beztlenowy (anaerobowy)</a:t>
                      </a:r>
                    </a:p>
                  </a:txBody>
                  <a:tcPr marL="63176" marR="63176" marT="31588" marB="315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400" b="0" i="0" u="none" strike="noStrike">
                          <a:effectLst/>
                          <a:latin typeface="Arial" panose="020B0604020202020204" pitchFamily="34" charset="0"/>
                        </a:rPr>
                        <a:t>Beztlenowe rozkładanie umożliwia produkcję biogazu</a:t>
                      </a:r>
                    </a:p>
                  </a:txBody>
                  <a:tcPr marL="63176" marR="63176" marT="31588" marB="315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1661693"/>
                  </a:ext>
                </a:extLst>
              </a:tr>
              <a:tr h="66365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400" b="1" i="0" u="none" strike="noStrike">
                          <a:effectLst/>
                          <a:latin typeface="Arial" panose="020B0604020202020204" pitchFamily="34" charset="0"/>
                        </a:rPr>
                        <a:t>Zastosowanie energetyczne</a:t>
                      </a:r>
                      <a:endParaRPr lang="pl-PL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6" marR="63176" marT="31588" marB="315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400" b="0" i="0" u="none" strike="noStrike">
                          <a:effectLst/>
                          <a:latin typeface="Arial" panose="020B0604020202020204" pitchFamily="34" charset="0"/>
                        </a:rPr>
                        <a:t>Brak</a:t>
                      </a:r>
                    </a:p>
                  </a:txBody>
                  <a:tcPr marL="63176" marR="63176" marT="31588" marB="315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400" b="0" i="0" u="none" strike="noStrike" dirty="0">
                          <a:effectLst/>
                          <a:latin typeface="Arial" panose="020B0604020202020204" pitchFamily="34" charset="0"/>
                        </a:rPr>
                        <a:t>Możliwość produkcji energii elektrycznej i ciepła</a:t>
                      </a:r>
                    </a:p>
                  </a:txBody>
                  <a:tcPr marL="63176" marR="63176" marT="31588" marB="315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400" b="0" i="0" u="none" strike="noStrike">
                          <a:effectLst/>
                          <a:latin typeface="Arial" panose="020B0604020202020204" pitchFamily="34" charset="0"/>
                        </a:rPr>
                        <a:t>Wysoka efektywność odzysku energii z odpadów</a:t>
                      </a:r>
                    </a:p>
                  </a:txBody>
                  <a:tcPr marL="63176" marR="63176" marT="31588" marB="315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2626465"/>
                  </a:ext>
                </a:extLst>
              </a:tr>
              <a:tr h="93270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400" b="1" i="0" u="none" strike="noStrike" dirty="0">
                          <a:effectLst/>
                          <a:latin typeface="Arial" panose="020B0604020202020204" pitchFamily="34" charset="0"/>
                        </a:rPr>
                        <a:t>Redukcja emisji </a:t>
                      </a:r>
                    </a:p>
                    <a:p>
                      <a:pPr algn="l" fontAlgn="ctr">
                        <a:buNone/>
                      </a:pPr>
                      <a:r>
                        <a:rPr lang="pl-PL" sz="1400" b="1" i="0" u="none" strike="noStrike" dirty="0">
                          <a:effectLst/>
                          <a:latin typeface="Arial" panose="020B0604020202020204" pitchFamily="34" charset="0"/>
                        </a:rPr>
                        <a:t>gazów cieplarnianych</a:t>
                      </a:r>
                      <a:endParaRPr lang="pl-PL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6" marR="63176" marT="31588" marB="315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400" b="0" i="0" u="none" strike="noStrike">
                          <a:effectLst/>
                          <a:latin typeface="Arial" panose="020B0604020202020204" pitchFamily="34" charset="0"/>
                        </a:rPr>
                        <a:t>Ograniczona (emisje CO₂ i zapachy w procesie kompostowania)</a:t>
                      </a:r>
                    </a:p>
                  </a:txBody>
                  <a:tcPr marL="63176" marR="63176" marT="31588" marB="315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400" b="0" i="0" u="none" strike="noStrike" dirty="0">
                          <a:effectLst/>
                          <a:latin typeface="Arial" panose="020B0604020202020204" pitchFamily="34" charset="0"/>
                        </a:rPr>
                        <a:t>Znacząca (kontrolowane środowisko, ograniczona emisja metanu do atmosfery)</a:t>
                      </a:r>
                    </a:p>
                  </a:txBody>
                  <a:tcPr marL="63176" marR="63176" marT="31588" marB="315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400" b="0" i="0" u="none" strike="noStrike" dirty="0">
                          <a:effectLst/>
                          <a:latin typeface="Arial" panose="020B0604020202020204" pitchFamily="34" charset="0"/>
                        </a:rPr>
                        <a:t>Niższy ślad węglowy, lepsza kontrola nad emisją metanu i odorami</a:t>
                      </a:r>
                    </a:p>
                  </a:txBody>
                  <a:tcPr marL="63176" marR="63176" marT="31588" marB="315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093060"/>
                  </a:ext>
                </a:extLst>
              </a:tr>
              <a:tr h="39460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400" b="1" i="0" u="none" strike="noStrike" dirty="0">
                          <a:effectLst/>
                          <a:latin typeface="Arial" panose="020B0604020202020204" pitchFamily="34" charset="0"/>
                        </a:rPr>
                        <a:t>Czas procesu </a:t>
                      </a:r>
                      <a:endParaRPr lang="pl-PL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6" marR="63176" marT="31588" marB="315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400" b="0" i="0" u="none" strike="noStrike">
                          <a:effectLst/>
                          <a:latin typeface="Arial" panose="020B0604020202020204" pitchFamily="34" charset="0"/>
                        </a:rPr>
                        <a:t>Kilka tygodni do kilku miesięcy</a:t>
                      </a:r>
                    </a:p>
                  </a:txBody>
                  <a:tcPr marL="63176" marR="63176" marT="31588" marB="315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400" b="0" i="0" u="none" strike="noStrike">
                          <a:effectLst/>
                          <a:latin typeface="Arial" panose="020B0604020202020204" pitchFamily="34" charset="0"/>
                        </a:rPr>
                        <a:t>Kilkanaście do kilkudziesięciu dni</a:t>
                      </a:r>
                    </a:p>
                  </a:txBody>
                  <a:tcPr marL="63176" marR="63176" marT="31588" marB="315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400" b="0" i="0" u="none" strike="noStrike" dirty="0">
                          <a:effectLst/>
                          <a:latin typeface="Arial" panose="020B0604020202020204" pitchFamily="34" charset="0"/>
                        </a:rPr>
                        <a:t>Krótszy czas przetwarzania</a:t>
                      </a:r>
                    </a:p>
                  </a:txBody>
                  <a:tcPr marL="63176" marR="63176" marT="31588" marB="315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1239498"/>
                  </a:ext>
                </a:extLst>
              </a:tr>
              <a:tr h="66365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400" b="1" i="0" u="none" strike="noStrike">
                          <a:effectLst/>
                          <a:latin typeface="Arial" panose="020B0604020202020204" pitchFamily="34" charset="0"/>
                        </a:rPr>
                        <a:t>Wymagania przestrzenne</a:t>
                      </a:r>
                      <a:endParaRPr lang="pl-PL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6" marR="63176" marT="31588" marB="315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400" b="0" i="0" u="none" strike="noStrike">
                          <a:effectLst/>
                          <a:latin typeface="Arial" panose="020B0604020202020204" pitchFamily="34" charset="0"/>
                        </a:rPr>
                        <a:t>Duże (place, pryzmy, infrastruktura otwarta)</a:t>
                      </a:r>
                    </a:p>
                  </a:txBody>
                  <a:tcPr marL="63176" marR="63176" marT="31588" marB="315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400" b="0" i="0" u="none" strike="noStrike">
                          <a:effectLst/>
                          <a:latin typeface="Arial" panose="020B0604020202020204" pitchFamily="34" charset="0"/>
                        </a:rPr>
                        <a:t>Mniejsze (zamknięte zbiorniki fermentacyjne)</a:t>
                      </a:r>
                    </a:p>
                  </a:txBody>
                  <a:tcPr marL="63176" marR="63176" marT="31588" marB="315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400" b="0" i="0" u="none" strike="noStrike" dirty="0">
                          <a:effectLst/>
                          <a:latin typeface="Arial" panose="020B0604020202020204" pitchFamily="34" charset="0"/>
                        </a:rPr>
                        <a:t>Możliwość lokalizacji bliżej źródeł odpadów</a:t>
                      </a:r>
                    </a:p>
                  </a:txBody>
                  <a:tcPr marL="63176" marR="63176" marT="31588" marB="315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6935715"/>
                  </a:ext>
                </a:extLst>
              </a:tr>
              <a:tr h="66365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400" b="1" i="0" u="none" strike="noStrike" dirty="0">
                          <a:effectLst/>
                          <a:latin typeface="Arial" panose="020B0604020202020204" pitchFamily="34" charset="0"/>
                        </a:rPr>
                        <a:t>Zarządzanie </a:t>
                      </a:r>
                    </a:p>
                    <a:p>
                      <a:pPr algn="l" fontAlgn="ctr">
                        <a:buNone/>
                      </a:pPr>
                      <a:r>
                        <a:rPr lang="pl-PL" sz="1400" b="1" i="0" u="none" strike="noStrike" dirty="0">
                          <a:effectLst/>
                          <a:latin typeface="Arial" panose="020B0604020202020204" pitchFamily="34" charset="0"/>
                        </a:rPr>
                        <a:t>odorami</a:t>
                      </a:r>
                      <a:endParaRPr lang="pl-PL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6" marR="63176" marT="31588" marB="315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400" b="0" i="0" u="none" strike="noStrike">
                          <a:effectLst/>
                          <a:latin typeface="Arial" panose="020B0604020202020204" pitchFamily="34" charset="0"/>
                        </a:rPr>
                        <a:t>Trudniejsze, szczególnie przy procesach otwartych</a:t>
                      </a:r>
                    </a:p>
                  </a:txBody>
                  <a:tcPr marL="63176" marR="63176" marT="31588" marB="315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400" b="0" i="0" u="none" strike="noStrike" dirty="0">
                          <a:effectLst/>
                          <a:latin typeface="Arial" panose="020B0604020202020204" pitchFamily="34" charset="0"/>
                        </a:rPr>
                        <a:t>Łatwiejsze dzięki zamkniętemu systemowi fermentacyjnemu</a:t>
                      </a:r>
                    </a:p>
                  </a:txBody>
                  <a:tcPr marL="63176" marR="63176" marT="31588" marB="315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400" b="0" i="0" u="none" strike="noStrike" dirty="0">
                          <a:effectLst/>
                          <a:latin typeface="Arial" panose="020B0604020202020204" pitchFamily="34" charset="0"/>
                        </a:rPr>
                        <a:t>Lepsza kontrola nad uciążliwością zapachową</a:t>
                      </a:r>
                    </a:p>
                  </a:txBody>
                  <a:tcPr marL="63176" marR="63176" marT="31588" marB="315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09784"/>
                  </a:ext>
                </a:extLst>
              </a:tr>
              <a:tr h="66365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400" b="1" i="0" u="none" strike="noStrike" dirty="0">
                          <a:effectLst/>
                          <a:latin typeface="Arial" panose="020B0604020202020204" pitchFamily="34" charset="0"/>
                        </a:rPr>
                        <a:t>Ekonomika </a:t>
                      </a:r>
                    </a:p>
                    <a:p>
                      <a:pPr algn="l" fontAlgn="ctr">
                        <a:buNone/>
                      </a:pPr>
                      <a:r>
                        <a:rPr lang="pl-PL" sz="1400" b="1" i="0" u="none" strike="noStrike" dirty="0">
                          <a:effectLst/>
                          <a:latin typeface="Arial" panose="020B0604020202020204" pitchFamily="34" charset="0"/>
                        </a:rPr>
                        <a:t>eksploatacji</a:t>
                      </a:r>
                      <a:endParaRPr lang="pl-PL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6" marR="63176" marT="31588" marB="315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400" b="0" i="0" u="none" strike="noStrike" dirty="0">
                          <a:effectLst/>
                          <a:latin typeface="Arial" panose="020B0604020202020204" pitchFamily="34" charset="0"/>
                        </a:rPr>
                        <a:t>Niższe koszty inwestycyjne, ale brak przychodów z energii</a:t>
                      </a:r>
                    </a:p>
                  </a:txBody>
                  <a:tcPr marL="63176" marR="63176" marT="31588" marB="315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400" b="0" i="0" u="none" strike="noStrike" dirty="0">
                          <a:effectLst/>
                          <a:latin typeface="Arial" panose="020B0604020202020204" pitchFamily="34" charset="0"/>
                        </a:rPr>
                        <a:t>Wyższe koszty, ale możliwy zwrot z produkcji energii i certyfikatów</a:t>
                      </a:r>
                    </a:p>
                  </a:txBody>
                  <a:tcPr marL="63176" marR="63176" marT="31588" marB="315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400" b="0" i="0" u="none" strike="noStrike" dirty="0">
                          <a:effectLst/>
                          <a:latin typeface="Arial" panose="020B0604020202020204" pitchFamily="34" charset="0"/>
                        </a:rPr>
                        <a:t>Potencjał do uzyskiwania przychodów z OZE i systemu EU ETS</a:t>
                      </a:r>
                    </a:p>
                  </a:txBody>
                  <a:tcPr marL="63176" marR="63176" marT="31588" marB="315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91725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7542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201FF49-3F78-916A-0CF1-6872F4E2B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48" y="188640"/>
            <a:ext cx="3492506" cy="633670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AA0D426-EF42-4424-C1A0-C53BB064E86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7000"/>
          </a:blip>
          <a:stretch>
            <a:fillRect/>
          </a:stretch>
        </p:blipFill>
        <p:spPr>
          <a:xfrm>
            <a:off x="3863752" y="0"/>
            <a:ext cx="8313948" cy="6868044"/>
          </a:xfrm>
          <a:prstGeom prst="rect">
            <a:avLst/>
          </a:prstGeom>
        </p:spPr>
      </p:pic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40FE6E75-6A96-A4C9-D53B-412AA9C695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1969263"/>
              </p:ext>
            </p:extLst>
          </p:nvPr>
        </p:nvGraphicFramePr>
        <p:xfrm>
          <a:off x="4259796" y="3040164"/>
          <a:ext cx="7416824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2968">
                  <a:extLst>
                    <a:ext uri="{9D8B030D-6E8A-4147-A177-3AD203B41FA5}">
                      <a16:colId xmlns:a16="http://schemas.microsoft.com/office/drawing/2014/main" val="3846534977"/>
                    </a:ext>
                  </a:extLst>
                </a:gridCol>
                <a:gridCol w="2012021">
                  <a:extLst>
                    <a:ext uri="{9D8B030D-6E8A-4147-A177-3AD203B41FA5}">
                      <a16:colId xmlns:a16="http://schemas.microsoft.com/office/drawing/2014/main" val="299520317"/>
                    </a:ext>
                  </a:extLst>
                </a:gridCol>
                <a:gridCol w="2801835">
                  <a:extLst>
                    <a:ext uri="{9D8B030D-6E8A-4147-A177-3AD203B41FA5}">
                      <a16:colId xmlns:a16="http://schemas.microsoft.com/office/drawing/2014/main" val="34447200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Rok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Ilość [tony]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3131126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pPr algn="ctr"/>
                      <a:r>
                        <a:rPr lang="pl-PL" dirty="0"/>
                        <a:t>Biodegradowalne</a:t>
                      </a:r>
                    </a:p>
                    <a:p>
                      <a:pPr algn="ctr"/>
                      <a:r>
                        <a:rPr lang="pl-PL" dirty="0"/>
                        <a:t>Zebrane z terenu miasta Częstochowy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15448,70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175651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17041,35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819645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17658,6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614461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18163,25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074381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19356,81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9429219"/>
                  </a:ext>
                </a:extLst>
              </a:tr>
            </a:tbl>
          </a:graphicData>
        </a:graphic>
      </p:graphicFrame>
      <p:sp>
        <p:nvSpPr>
          <p:cNvPr id="10" name="pole tekstowe 9">
            <a:extLst>
              <a:ext uri="{FF2B5EF4-FFF2-40B4-BE49-F238E27FC236}">
                <a16:creationId xmlns:a16="http://schemas.microsoft.com/office/drawing/2014/main" id="{8DE63DC4-C336-EA8A-1B7F-4AC04DAC42C8}"/>
              </a:ext>
            </a:extLst>
          </p:cNvPr>
          <p:cNvSpPr txBox="1"/>
          <p:nvPr/>
        </p:nvSpPr>
        <p:spPr>
          <a:xfrm>
            <a:off x="3956725" y="5559623"/>
            <a:ext cx="8127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Zakłada się realizację zakładu na </a:t>
            </a:r>
            <a:r>
              <a:rPr lang="pl-PL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20000 ton</a:t>
            </a:r>
            <a:r>
              <a:rPr lang="pl-PL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/rok</a:t>
            </a:r>
            <a:endParaRPr lang="pl-PL" sz="2400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1C267553-4512-70E0-46E9-A69874CC7D2E}"/>
              </a:ext>
            </a:extLst>
          </p:cNvPr>
          <p:cNvSpPr txBox="1"/>
          <p:nvPr/>
        </p:nvSpPr>
        <p:spPr>
          <a:xfrm>
            <a:off x="4295800" y="2257708"/>
            <a:ext cx="55681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/>
              <a:t>Odpady „</a:t>
            </a:r>
            <a:r>
              <a:rPr lang="pl-PL" sz="2800" b="1" dirty="0" err="1"/>
              <a:t>bio</a:t>
            </a:r>
            <a:r>
              <a:rPr lang="pl-PL" sz="2800" b="1" dirty="0"/>
              <a:t>” z miasta Częstochowy</a:t>
            </a:r>
          </a:p>
        </p:txBody>
      </p:sp>
    </p:spTree>
    <p:extLst>
      <p:ext uri="{BB962C8B-B14F-4D97-AF65-F5344CB8AC3E}">
        <p14:creationId xmlns:p14="http://schemas.microsoft.com/office/powerpoint/2010/main" val="3214735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ABF9DFB1-5A89-64E1-A120-D8BBB4A8FB2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122312" y="-54668"/>
            <a:ext cx="8313948" cy="6868044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3E6FC6B5-358F-3018-2CFE-287D0F0FE594}"/>
              </a:ext>
            </a:extLst>
          </p:cNvPr>
          <p:cNvSpPr txBox="1"/>
          <p:nvPr/>
        </p:nvSpPr>
        <p:spPr>
          <a:xfrm>
            <a:off x="371364" y="404664"/>
            <a:ext cx="49289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/>
              <a:t>Uzyskane korzyści z biogazowni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EA24159-7B46-00E3-15EE-145EA1469A1C}"/>
              </a:ext>
            </a:extLst>
          </p:cNvPr>
          <p:cNvSpPr txBox="1"/>
          <p:nvPr/>
        </p:nvSpPr>
        <p:spPr>
          <a:xfrm>
            <a:off x="371364" y="4273932"/>
            <a:ext cx="70037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/>
              <a:t>Niespełnienie uzyskania poziomów recyklingu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B1E0F353-95A6-90AC-8EB0-5076E537CEBA}"/>
              </a:ext>
            </a:extLst>
          </p:cNvPr>
          <p:cNvSpPr txBox="1"/>
          <p:nvPr/>
        </p:nvSpPr>
        <p:spPr>
          <a:xfrm>
            <a:off x="659396" y="1070938"/>
            <a:ext cx="1126925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/>
              <a:t>Produkcja energii (elektrycznej i cieplnej) – tańsza energia i ogrzewanie dla miasta i jego mieszkańców,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/>
              <a:t>Przetwarzanie odpadów zgodnie z najnowszą techniką bezpiecznie dla ludzi i środowiska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/>
              <a:t>Wytwarzanie nawozu do zastosowań w ogrodnictwie i rolnictwie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/>
              <a:t>Nowe miejsca pracy, rozwój lokalny poprzez poprawę infrastruktury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/>
              <a:t>Spełnienie wymogów ustawowych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05417DB-A4A2-7BF1-0643-D821C7484789}"/>
              </a:ext>
            </a:extLst>
          </p:cNvPr>
          <p:cNvSpPr txBox="1"/>
          <p:nvPr/>
        </p:nvSpPr>
        <p:spPr>
          <a:xfrm>
            <a:off x="675553" y="4879121"/>
            <a:ext cx="112692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/>
              <a:t>Miasto zapłaci kary: 				17,1 mln zł w 2026 r.</a:t>
            </a:r>
            <a:br>
              <a:rPr lang="pl-PL" sz="2800" dirty="0"/>
            </a:br>
            <a:r>
              <a:rPr lang="pl-PL" sz="2800" dirty="0"/>
              <a:t>										19,6 mln zł w 2027 r.</a:t>
            </a:r>
            <a:br>
              <a:rPr lang="pl-PL" sz="2800" dirty="0"/>
            </a:br>
            <a:r>
              <a:rPr lang="pl-PL" sz="2800" dirty="0"/>
              <a:t>										22,5 mln zł w 2028 r.</a:t>
            </a:r>
            <a:br>
              <a:rPr lang="pl-PL" sz="2800" dirty="0"/>
            </a:br>
            <a:r>
              <a:rPr lang="pl-PL" sz="2800" dirty="0"/>
              <a:t>										25,7 mln zł w 2029 r.</a:t>
            </a:r>
          </a:p>
        </p:txBody>
      </p:sp>
    </p:spTree>
    <p:extLst>
      <p:ext uri="{BB962C8B-B14F-4D97-AF65-F5344CB8AC3E}">
        <p14:creationId xmlns:p14="http://schemas.microsoft.com/office/powerpoint/2010/main" val="2170623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688287-F5CE-4676-944C-D48B33130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8680"/>
            <a:ext cx="10515600" cy="1325563"/>
          </a:xfrm>
        </p:spPr>
        <p:txBody>
          <a:bodyPr>
            <a:noAutofit/>
          </a:bodyPr>
          <a:lstStyle/>
          <a:p>
            <a:r>
              <a:rPr lang="pl-PL" sz="2800" dirty="0"/>
              <a:t>Narodowy Fundusz Ochrony Środowiska i gospodarki Wodnej promuje program „Rozwój kogeneracji w oparciu o biogaz komunalny Część 2) Wysokosprawna kogeneracja z biogazu”</a:t>
            </a:r>
            <a:br>
              <a:rPr lang="pl-PL" sz="2800" dirty="0"/>
            </a:br>
            <a:br>
              <a:rPr lang="pl-PL" sz="2800" dirty="0"/>
            </a:br>
            <a:endParaRPr lang="pl-PL" sz="28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0165446-4E08-4892-8F15-8DE593EB9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0788"/>
            <a:ext cx="10515600" cy="936104"/>
          </a:xfrm>
        </p:spPr>
        <p:txBody>
          <a:bodyPr/>
          <a:lstStyle/>
          <a:p>
            <a:r>
              <a:rPr lang="pl-PL" dirty="0">
                <a:hlinkClick r:id="rId2"/>
              </a:rPr>
              <a:t>https://www.gov.pl/web/nfosigw/biogaz-komunalny-konsultacje-drugiej-czesci-projektu-programu</a:t>
            </a:r>
            <a:endParaRPr lang="pl-PL" dirty="0"/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1B27FCB-D552-4175-8765-1B1D28C4D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452" y="2600908"/>
            <a:ext cx="9491140" cy="425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75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B6664692-21F1-A241-8A58-B6AE44B2D868}"/>
              </a:ext>
            </a:extLst>
          </p:cNvPr>
          <p:cNvSpPr txBox="1"/>
          <p:nvPr/>
        </p:nvSpPr>
        <p:spPr>
          <a:xfrm>
            <a:off x="4547828" y="368660"/>
            <a:ext cx="68047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i="0" dirty="0">
                <a:effectLst/>
                <a:latin typeface="Archivo"/>
              </a:rPr>
              <a:t>Biogazownia oparta na bioodpadach komunalnych </a:t>
            </a:r>
            <a:br>
              <a:rPr lang="pl-PL" sz="2400" b="1" i="0" dirty="0">
                <a:effectLst/>
                <a:latin typeface="Archivo"/>
              </a:rPr>
            </a:br>
            <a:r>
              <a:rPr lang="pl-PL" sz="2400" b="1" i="0" dirty="0">
                <a:effectLst/>
                <a:latin typeface="Archivo"/>
              </a:rPr>
              <a:t>w Polsce 2010-2023</a:t>
            </a:r>
            <a:endParaRPr lang="pl-PL" sz="2400" b="1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AC69007-B3D7-DF25-2622-BBA928214FDF}"/>
              </a:ext>
            </a:extLst>
          </p:cNvPr>
          <p:cNvSpPr txBox="1"/>
          <p:nvPr/>
        </p:nvSpPr>
        <p:spPr>
          <a:xfrm>
            <a:off x="839416" y="362529"/>
            <a:ext cx="21242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i="0" dirty="0">
                <a:effectLst/>
                <a:latin typeface="Archivo"/>
              </a:rPr>
              <a:t>Biogazownie rolnicze</a:t>
            </a:r>
            <a:endParaRPr lang="pl-PL" sz="2400" b="1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2B4B532F-17E6-3D31-41F8-BAD5C39556A3}"/>
              </a:ext>
            </a:extLst>
          </p:cNvPr>
          <p:cNvSpPr txBox="1"/>
          <p:nvPr/>
        </p:nvSpPr>
        <p:spPr>
          <a:xfrm>
            <a:off x="825500" y="1700808"/>
            <a:ext cx="236464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0" i="0" dirty="0">
                <a:solidFill>
                  <a:srgbClr val="222222"/>
                </a:solidFill>
                <a:effectLst/>
                <a:latin typeface="Catamaran"/>
              </a:rPr>
              <a:t>Do Krajowego Ośrodka Wsparcia Rolnictwa wpisanych jest </a:t>
            </a:r>
          </a:p>
          <a:p>
            <a:r>
              <a:rPr lang="pl-PL" sz="3600" b="0" i="0" dirty="0">
                <a:solidFill>
                  <a:srgbClr val="222222"/>
                </a:solidFill>
                <a:effectLst/>
                <a:latin typeface="Catamaran"/>
              </a:rPr>
              <a:t>166 instalacji </a:t>
            </a:r>
            <a:r>
              <a:rPr lang="pl-PL" b="0" i="0" dirty="0">
                <a:solidFill>
                  <a:srgbClr val="222222"/>
                </a:solidFill>
                <a:effectLst/>
                <a:latin typeface="Catamaran"/>
              </a:rPr>
              <a:t>wytwarzających biogaz rolniczy.</a:t>
            </a:r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DD713510-297C-5B74-896D-CD1D4B127B03}"/>
              </a:ext>
            </a:extLst>
          </p:cNvPr>
          <p:cNvSpPr txBox="1"/>
          <p:nvPr/>
        </p:nvSpPr>
        <p:spPr>
          <a:xfrm>
            <a:off x="839416" y="4695527"/>
            <a:ext cx="27003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0" i="0" dirty="0">
                <a:solidFill>
                  <a:srgbClr val="222222"/>
                </a:solidFill>
                <a:effectLst/>
                <a:latin typeface="Catamaran"/>
              </a:rPr>
              <a:t>Wytwórcy uzyskali łącznie ponad 428 mln m</a:t>
            </a:r>
            <a:r>
              <a:rPr lang="pl-PL" b="0" i="0" baseline="30000" dirty="0">
                <a:solidFill>
                  <a:srgbClr val="222222"/>
                </a:solidFill>
                <a:effectLst/>
                <a:latin typeface="Catamaran"/>
              </a:rPr>
              <a:t>3</a:t>
            </a:r>
            <a:r>
              <a:rPr lang="pl-PL" b="0" i="0" dirty="0">
                <a:solidFill>
                  <a:srgbClr val="222222"/>
                </a:solidFill>
                <a:effectLst/>
                <a:latin typeface="Catamaran"/>
              </a:rPr>
              <a:t> biogazu rolniczego</a:t>
            </a:r>
            <a:r>
              <a:rPr lang="pl-PL" dirty="0">
                <a:solidFill>
                  <a:srgbClr val="222222"/>
                </a:solidFill>
                <a:latin typeface="Catamaran"/>
              </a:rPr>
              <a:t> ~ </a:t>
            </a:r>
            <a:r>
              <a:rPr lang="pl-PL" b="0" i="0" dirty="0">
                <a:solidFill>
                  <a:srgbClr val="222222"/>
                </a:solidFill>
                <a:effectLst/>
                <a:latin typeface="Catamaran"/>
              </a:rPr>
              <a:t>920 </a:t>
            </a:r>
            <a:r>
              <a:rPr lang="pl-PL" b="0" i="0" dirty="0" err="1">
                <a:solidFill>
                  <a:srgbClr val="222222"/>
                </a:solidFill>
                <a:effectLst/>
                <a:latin typeface="Catamaran"/>
              </a:rPr>
              <a:t>GWh</a:t>
            </a:r>
            <a:r>
              <a:rPr lang="pl-PL" dirty="0">
                <a:solidFill>
                  <a:srgbClr val="222222"/>
                </a:solidFill>
                <a:latin typeface="Catamaran"/>
              </a:rPr>
              <a:t>.</a:t>
            </a:r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9253383C-CCA3-C00D-B66D-0B3FC3BEF615}"/>
              </a:ext>
            </a:extLst>
          </p:cNvPr>
          <p:cNvSpPr txBox="1"/>
          <p:nvPr/>
        </p:nvSpPr>
        <p:spPr>
          <a:xfrm>
            <a:off x="4799856" y="1556792"/>
            <a:ext cx="5436104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B050"/>
                </a:solidFill>
              </a:rPr>
              <a:t>ZGO Jarocin (2015/2023*)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B050"/>
                </a:solidFill>
              </a:rPr>
              <a:t>ZUOK Orli Staw (2023*)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B050"/>
                </a:solidFill>
              </a:rPr>
              <a:t>ZZO Poznań – Suchy Las (2016*)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/>
              <a:t>Lubartów – Wólka Rokicka (2017)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/>
              <a:t>PGO Kielce – Promnik (2016)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/>
              <a:t>ZGO Gać (2015)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/>
              <a:t>Master – Tychy (2015)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/>
              <a:t>MZK Stalowa Wola (2015)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 err="1"/>
              <a:t>BWiK</a:t>
            </a:r>
            <a:r>
              <a:rPr lang="pl-PL" sz="2400" dirty="0"/>
              <a:t> „</a:t>
            </a:r>
            <a:r>
              <a:rPr lang="pl-PL" sz="2400" dirty="0" err="1"/>
              <a:t>WodKan</a:t>
            </a:r>
            <a:r>
              <a:rPr lang="pl-PL" sz="2400" dirty="0"/>
              <a:t>” – Biała Podlaska (2013)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/>
              <a:t>MZO Leszno – Trzebania (2010)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400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7AB2D415-5CC0-DF93-5B0D-280E24750EAE}"/>
              </a:ext>
            </a:extLst>
          </p:cNvPr>
          <p:cNvSpPr txBox="1"/>
          <p:nvPr/>
        </p:nvSpPr>
        <p:spPr>
          <a:xfrm>
            <a:off x="4799856" y="6066692"/>
            <a:ext cx="5037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* Pracująca na selektywnie zbieranych bioodpadach</a:t>
            </a:r>
          </a:p>
        </p:txBody>
      </p:sp>
    </p:spTree>
    <p:extLst>
      <p:ext uri="{BB962C8B-B14F-4D97-AF65-F5344CB8AC3E}">
        <p14:creationId xmlns:p14="http://schemas.microsoft.com/office/powerpoint/2010/main" val="930239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F074DA3-9E51-40B5-8821-7ED25E23C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041" y="0"/>
            <a:ext cx="9428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40203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 2013–2022">
  <a:themeElements>
    <a:clrScheme name="Motyw pakietu Office 2013–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 2013–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 2013–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4381</TotalTime>
  <Words>879</Words>
  <Application>Microsoft Office PowerPoint</Application>
  <PresentationFormat>Panoramiczny</PresentationFormat>
  <Paragraphs>122</Paragraphs>
  <Slides>20</Slides>
  <Notes>3</Notes>
  <HiddenSlides>0</HiddenSlides>
  <MMClips>1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7" baseType="lpstr">
      <vt:lpstr>-apple-system</vt:lpstr>
      <vt:lpstr>Archivo</vt:lpstr>
      <vt:lpstr>Arial</vt:lpstr>
      <vt:lpstr>Calibri</vt:lpstr>
      <vt:lpstr>Calibri Light</vt:lpstr>
      <vt:lpstr>Catamaran</vt:lpstr>
      <vt:lpstr>Motyw pakietu Office 2013–2022</vt:lpstr>
      <vt:lpstr>Biogazownie komunalne  w Polsce –  wybrane przykłady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Narodowy Fundusz Ochrony Środowiska i gospodarki Wodnej promuje program „Rozwój kogeneracji w oparciu o biogaz komunalny Część 2) Wysokosprawna kogeneracja z biogazu”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Jönköping, Szwecja </vt:lpstr>
      <vt:lpstr>Biogas Zürich, Szwajcaria</vt:lpstr>
      <vt:lpstr>BSR Müllheizkraftwerk Ruhleben, Niemcy  </vt:lpstr>
      <vt:lpstr>Küsnacht, Szwajcaria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Czy branża paliw alternatywnych (wytwórcy) skazana jest na pożary?</dc:title>
  <dc:creator>Jurand Bień</dc:creator>
  <cp:lastModifiedBy>Jurand Bien</cp:lastModifiedBy>
  <cp:revision>250</cp:revision>
  <cp:lastPrinted>2020-12-10T05:34:40Z</cp:lastPrinted>
  <dcterms:created xsi:type="dcterms:W3CDTF">2019-11-16T06:03:34Z</dcterms:created>
  <dcterms:modified xsi:type="dcterms:W3CDTF">2025-04-08T15:15:46Z</dcterms:modified>
</cp:coreProperties>
</file>